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4" r:id="rId9"/>
    <p:sldId id="266" r:id="rId10"/>
    <p:sldId id="267" r:id="rId11"/>
    <p:sldId id="268" r:id="rId12"/>
    <p:sldId id="27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08163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7" descr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534" y="136525"/>
            <a:ext cx="1379306" cy="140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2" descr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0"/>
            <a:ext cx="2560322" cy="122895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aixaDeTexto 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solidFill>
                  <a:srgbClr val="00B0F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X CIMATech - 2023</a:t>
            </a:r>
          </a:p>
        </p:txBody>
      </p:sp>
      <p:sp>
        <p:nvSpPr>
          <p:cNvPr id="17" name="Texto do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18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7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7" descr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534" y="136525"/>
            <a:ext cx="1379306" cy="140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m 12" descr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0"/>
            <a:ext cx="2560322" cy="1228954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CaixaDeTexto 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solidFill>
                  <a:srgbClr val="00B0F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X CIMATech - 2023</a:t>
            </a:r>
          </a:p>
        </p:txBody>
      </p:sp>
      <p:sp>
        <p:nvSpPr>
          <p:cNvPr id="38" name="Texto do Títul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39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7" descr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534" y="136525"/>
            <a:ext cx="1379306" cy="140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m 12" descr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0"/>
            <a:ext cx="2560322" cy="12289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CaixaDeTexto 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solidFill>
                  <a:srgbClr val="00B0F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X CIMATech - 2023</a:t>
            </a:r>
          </a:p>
        </p:txBody>
      </p:sp>
      <p:sp>
        <p:nvSpPr>
          <p:cNvPr id="5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1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m 7" descr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534" y="136525"/>
            <a:ext cx="1379306" cy="140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m 12" descr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40"/>
            <a:ext cx="2560322" cy="122895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CaixaDeTexto 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solidFill>
                  <a:srgbClr val="00B0F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X CIMATech - 2023</a:t>
            </a:r>
          </a:p>
        </p:txBody>
      </p:sp>
      <p:sp>
        <p:nvSpPr>
          <p:cNvPr id="62" name="Texto do Títul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3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4" name="Espaço Reservado para Texto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6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4;p1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803"/>
            </a:srgbClr>
          </a:solidFill>
          <a:ln w="25400">
            <a:solidFill>
              <a:srgbClr val="17365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" name="Texto do Título"/>
          <p:cNvSpPr txBox="1">
            <a:spLocks noGrp="1"/>
          </p:cNvSpPr>
          <p:nvPr>
            <p:ph type="title"/>
          </p:nvPr>
        </p:nvSpPr>
        <p:spPr>
          <a:xfrm>
            <a:off x="2259028" y="2924943"/>
            <a:ext cx="7772401" cy="1362076"/>
          </a:xfrm>
          <a:prstGeom prst="rect">
            <a:avLst/>
          </a:prstGeom>
        </p:spPr>
        <p:txBody>
          <a:bodyPr lIns="45699" tIns="45699" rIns="45699" bIns="45699" anchor="t"/>
          <a:lstStyle>
            <a:lvl1pPr>
              <a:lnSpc>
                <a:spcPct val="100000"/>
              </a:lnSpc>
              <a:defRPr sz="40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7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266861" y="4377085"/>
            <a:ext cx="7772401" cy="1500188"/>
          </a:xfrm>
          <a:prstGeom prst="rect">
            <a:avLst/>
          </a:prstGeom>
        </p:spPr>
        <p:txBody>
          <a:bodyPr lIns="45699" tIns="45699" rIns="45699" bIns="45699" anchor="b"/>
          <a:lstStyle>
            <a:lvl1pPr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943600" y="6172200"/>
            <a:ext cx="2133600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4;p1"/>
          <p:cNvSpPr/>
          <p:nvPr/>
        </p:nvSpPr>
        <p:spPr>
          <a:xfrm>
            <a:off x="1524000" y="6669360"/>
            <a:ext cx="9144000" cy="196696"/>
          </a:xfrm>
          <a:prstGeom prst="rect">
            <a:avLst/>
          </a:prstGeom>
          <a:solidFill>
            <a:srgbClr val="17365D">
              <a:alpha val="89803"/>
            </a:srgbClr>
          </a:solidFill>
          <a:ln w="25400">
            <a:solidFill>
              <a:srgbClr val="17365D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3" name="Texto do Título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7" cy="651558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lnSpc>
                <a:spcPct val="100000"/>
              </a:lnSpc>
              <a:defRPr sz="36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84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981200" y="1340767"/>
            <a:ext cx="8229600" cy="4889089"/>
          </a:xfrm>
          <a:prstGeom prst="rect">
            <a:avLst/>
          </a:prstGeom>
        </p:spPr>
        <p:txBody>
          <a:bodyPr lIns="45699" tIns="45699" rIns="45699" bIns="45699"/>
          <a:lstStyle>
            <a:lvl1pPr marL="457200" indent="-3429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3200"/>
              <a:defRPr sz="3200"/>
            </a:lvl1pPr>
            <a:lvl2pPr marL="963385" indent="-39188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3200"/>
              <a:buChar char="–"/>
              <a:defRPr sz="3200"/>
            </a:lvl2pPr>
            <a:lvl3pPr marL="1485900" indent="-4572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3200"/>
              <a:defRPr sz="3200"/>
            </a:lvl3pPr>
            <a:lvl4pPr marL="2034539" indent="-548639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3200"/>
              <a:buChar char="–"/>
              <a:defRPr sz="3200"/>
            </a:lvl4pPr>
            <a:lvl5pPr marL="2491739" indent="-548639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3200"/>
              <a:buChar char="»"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</p:spPr>
        <p:txBody>
          <a:bodyPr lIns="45699" tIns="45699" rIns="45699" bIns="45699" anchor="t"/>
          <a:lstStyle>
            <a:lvl1pPr>
              <a:defRPr sz="18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86" name="Google Shape;26;p3"/>
          <p:cNvSpPr/>
          <p:nvPr/>
        </p:nvSpPr>
        <p:spPr>
          <a:xfrm>
            <a:off x="1524000" y="-3992"/>
            <a:ext cx="9144000" cy="265742"/>
          </a:xfrm>
          <a:prstGeom prst="rect">
            <a:avLst/>
          </a:prstGeom>
          <a:solidFill>
            <a:srgbClr val="17365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87" name="Google Shape;27;p3" descr="Google Shape;27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754" y="-4223"/>
            <a:ext cx="850751" cy="26487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Google Shape;28;p3"/>
          <p:cNvSpPr/>
          <p:nvPr/>
        </p:nvSpPr>
        <p:spPr>
          <a:xfrm>
            <a:off x="1991543" y="1124744"/>
            <a:ext cx="8219256" cy="1"/>
          </a:xfrm>
          <a:prstGeom prst="line">
            <a:avLst/>
          </a:prstGeom>
          <a:ln w="3175">
            <a:solidFill>
              <a:srgbClr val="4A7DBA"/>
            </a:solidFill>
          </a:ln>
        </p:spPr>
        <p:txBody>
          <a:bodyPr lIns="0" tIns="0" rIns="0" bIns="0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Imagem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534" y="136525"/>
            <a:ext cx="1379306" cy="140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12" descr="Image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20940"/>
            <a:ext cx="2560322" cy="12289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aixaDeTexto 9"/>
          <p:cNvSpPr txBox="1"/>
          <p:nvPr/>
        </p:nvSpPr>
        <p:spPr>
          <a:xfrm>
            <a:off x="634306" y="6262043"/>
            <a:ext cx="10424161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b="1">
                <a:solidFill>
                  <a:srgbClr val="00B0F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X CIMATech - 2023</a:t>
            </a:r>
          </a:p>
        </p:txBody>
      </p:sp>
      <p:sp>
        <p:nvSpPr>
          <p:cNvPr id="5" name="Texto do Títul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6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youtu.be/GOO84CGBPz8?si=5emiEOMBLMFFSJE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all3dp.com/pt/2/melhores-projetos-arduino-uteis/#google_vignet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164;p24"/>
          <p:cNvSpPr/>
          <p:nvPr/>
        </p:nvSpPr>
        <p:spPr>
          <a:xfrm>
            <a:off x="2099555" y="5043947"/>
            <a:ext cx="7992890" cy="1"/>
          </a:xfrm>
          <a:prstGeom prst="line">
            <a:avLst/>
          </a:prstGeom>
          <a:ln w="3175">
            <a:solidFill>
              <a:srgbClr val="4A7DBA"/>
            </a:solidFill>
          </a:ln>
        </p:spPr>
        <p:txBody>
          <a:bodyPr lIns="0" tIns="0" rIns="0" bIns="0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00" name="Galeria de Imagens"/>
          <p:cNvGrpSpPr/>
          <p:nvPr/>
        </p:nvGrpSpPr>
        <p:grpSpPr>
          <a:xfrm>
            <a:off x="2230877" y="157315"/>
            <a:ext cx="7730245" cy="4355689"/>
            <a:chOff x="-304800" y="-34047"/>
            <a:chExt cx="7730245" cy="4355688"/>
          </a:xfrm>
        </p:grpSpPr>
        <p:pic>
          <p:nvPicPr>
            <p:cNvPr id="98" name="filme-colado.png" descr="filme-colado.png"/>
            <p:cNvPicPr>
              <a:picLocks noChangeAspect="1"/>
            </p:cNvPicPr>
            <p:nvPr/>
          </p:nvPicPr>
          <p:blipFill>
            <a:blip r:embed="rId2"/>
            <a:srcRect t="1772" b="1772"/>
            <a:stretch>
              <a:fillRect/>
            </a:stretch>
          </p:blipFill>
          <p:spPr>
            <a:xfrm>
              <a:off x="-304800" y="-34047"/>
              <a:ext cx="6858000" cy="3100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" name="Grupo:…"/>
            <p:cNvSpPr/>
            <p:nvPr/>
          </p:nvSpPr>
          <p:spPr>
            <a:xfrm>
              <a:off x="567445" y="3176956"/>
              <a:ext cx="6858000" cy="1144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2800" b="1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rPr lang="pt-BR" sz="4000" b="1" dirty="0"/>
                <a:t>Trava eletrônica de porta</a:t>
              </a:r>
              <a:endParaRPr sz="4000" b="1"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Resultados Obtidos </a:t>
            </a:r>
          </a:p>
        </p:txBody>
      </p:sp>
      <p:sp>
        <p:nvSpPr>
          <p:cNvPr id="146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47" name="Os resultados obtidos representam o impacto e o sucesso do projeto em relação aos objetivos iniciais. Eles incluem a funcionalidade plena do sistema, o atendimento às necessidades dos usuários e a estabilidade do produto final."/>
          <p:cNvSpPr txBox="1"/>
          <p:nvPr/>
        </p:nvSpPr>
        <p:spPr>
          <a:xfrm>
            <a:off x="1902131" y="2794534"/>
            <a:ext cx="867815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3" name="WhatsApp Video 2025-06-05 at 16.47.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0328" y="1476150"/>
            <a:ext cx="2564252" cy="453070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Conclusão </a:t>
            </a:r>
          </a:p>
        </p:txBody>
      </p:sp>
      <p:sp>
        <p:nvSpPr>
          <p:cNvPr id="150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51" name="Retângulo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2" name="A conclusão do processo de desenvolvimento do projeto reflete a trajetória percorrida pela equipe, desde a concepção das funcionalidades até a superação de desafios técnicos e de integração. Ao longo desse caminho, foram implementadas soluções criativas "/>
          <p:cNvSpPr txBox="1"/>
          <p:nvPr/>
        </p:nvSpPr>
        <p:spPr>
          <a:xfrm>
            <a:off x="1582973" y="1817152"/>
            <a:ext cx="10166253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Ao decorrer do projeto nos deparamos com bastante problemas, desafios e coisas que nunca tínhamos visto, mas com o empenho de todos e ao final vendo a tranca funcionar, o sentimento de gratidão pelo processo foi animador, entender cada parte no caminho foi fundamental para o final de tudo. 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F7BF6A-8C4A-2AB7-F45C-FA0E91F36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96;p28">
            <a:extLst>
              <a:ext uri="{FF2B5EF4-FFF2-40B4-BE49-F238E27FC236}">
                <a16:creationId xmlns:a16="http://schemas.microsoft.com/office/drawing/2014/main" xmlns="" id="{E596A7B0-6363-B554-4900-0DF50E7FD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Referências</a:t>
            </a:r>
            <a:r>
              <a:rPr dirty="0"/>
              <a:t> </a:t>
            </a:r>
          </a:p>
        </p:txBody>
      </p:sp>
      <p:sp>
        <p:nvSpPr>
          <p:cNvPr id="150" name="Google Shape;197;p28">
            <a:extLst>
              <a:ext uri="{FF2B5EF4-FFF2-40B4-BE49-F238E27FC236}">
                <a16:creationId xmlns:a16="http://schemas.microsoft.com/office/drawing/2014/main" xmlns="" id="{C68BE651-54F1-0EF9-5A73-530857138E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51" name="Retângulo">
            <a:extLst>
              <a:ext uri="{FF2B5EF4-FFF2-40B4-BE49-F238E27FC236}">
                <a16:creationId xmlns:a16="http://schemas.microsoft.com/office/drawing/2014/main" xmlns="" id="{9F2F17FD-495C-BDA1-3015-456B482F76F9}"/>
              </a:ext>
            </a:extLst>
          </p:cNvPr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2" name="A conclusão do processo de desenvolvimento do projeto reflete a trajetória percorrida pela equipe, desde a concepção das funcionalidades até a superação de desafios técnicos e de integração. Ao longo desse caminho, foram implementadas soluções criativas ">
            <a:extLst>
              <a:ext uri="{FF2B5EF4-FFF2-40B4-BE49-F238E27FC236}">
                <a16:creationId xmlns:a16="http://schemas.microsoft.com/office/drawing/2014/main" xmlns="" id="{C472F24D-7808-0D88-A69D-56A133C77A33}"/>
              </a:ext>
            </a:extLst>
          </p:cNvPr>
          <p:cNvSpPr txBox="1"/>
          <p:nvPr/>
        </p:nvSpPr>
        <p:spPr>
          <a:xfrm>
            <a:off x="1582973" y="1817152"/>
            <a:ext cx="1016625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11" name="Imagem 10">
            <a:hlinkClick r:id="rId2"/>
            <a:extLst>
              <a:ext uri="{FF2B5EF4-FFF2-40B4-BE49-F238E27FC236}">
                <a16:creationId xmlns:a16="http://schemas.microsoft.com/office/drawing/2014/main" xmlns="" id="{6B3E2673-3B67-54BE-6BE4-7E02C1F4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3" y="2176946"/>
            <a:ext cx="1956087" cy="1538826"/>
          </a:xfrm>
          <a:prstGeom prst="rect">
            <a:avLst/>
          </a:prstGeom>
        </p:spPr>
      </p:pic>
      <p:pic>
        <p:nvPicPr>
          <p:cNvPr id="13" name="Imagem 12">
            <a:hlinkClick r:id="rId4"/>
            <a:extLst>
              <a:ext uri="{FF2B5EF4-FFF2-40B4-BE49-F238E27FC236}">
                <a16:creationId xmlns:a16="http://schemas.microsoft.com/office/drawing/2014/main" xmlns="" id="{02CEBF00-27D7-6B7C-86E8-B59F482E0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932" y="2651043"/>
            <a:ext cx="125747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37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 sz="2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pt-BR" dirty="0"/>
              <a:t>Comunidade dos Estudantes Dedicados</a:t>
            </a:r>
          </a:p>
        </p:txBody>
      </p:sp>
      <p:sp>
        <p:nvSpPr>
          <p:cNvPr id="103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04" name="Google Shape;198;p28"/>
          <p:cNvSpPr txBox="1"/>
          <p:nvPr/>
        </p:nvSpPr>
        <p:spPr>
          <a:xfrm>
            <a:off x="1519826" y="1481299"/>
            <a:ext cx="8912029" cy="353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280736" indent="-280736" algn="just" defTabSz="457200">
              <a:buSzPct val="100000"/>
              <a:buChar char="•"/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Caio Alexandre Cuono Garcia – 2202747</a:t>
            </a:r>
          </a:p>
          <a:p>
            <a:r>
              <a:rPr lang="pt-BR" dirty="0"/>
              <a:t>Tiago Cabral de Oliveira – 7147431</a:t>
            </a:r>
          </a:p>
          <a:p>
            <a:r>
              <a:rPr lang="pt-BR" dirty="0"/>
              <a:t>Lucas Medeiros – 2201704</a:t>
            </a:r>
          </a:p>
          <a:p>
            <a:r>
              <a:rPr lang="pt-BR" dirty="0"/>
              <a:t>Nicolas de Sá – 2200900</a:t>
            </a:r>
          </a:p>
          <a:p>
            <a:r>
              <a:rPr lang="pt-BR" dirty="0"/>
              <a:t>Pedro Henrique dos Santos Pereira – 2201365</a:t>
            </a:r>
          </a:p>
          <a:p>
            <a:r>
              <a:rPr lang="pt-BR" dirty="0"/>
              <a:t>Cauan de Sousa Cardoso - 2202134</a:t>
            </a:r>
          </a:p>
          <a:p>
            <a:endParaRPr lang="pt-BR" dirty="0"/>
          </a:p>
          <a:p>
            <a:endParaRPr lang="pt-BR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Objetivo</a:t>
            </a:r>
          </a:p>
        </p:txBody>
      </p:sp>
      <p:sp>
        <p:nvSpPr>
          <p:cNvPr id="107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08" name="Google Shape;198;p28"/>
          <p:cNvSpPr txBox="1"/>
          <p:nvPr/>
        </p:nvSpPr>
        <p:spPr>
          <a:xfrm>
            <a:off x="1136368" y="1795931"/>
            <a:ext cx="8912029" cy="2246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280736" indent="-280736" algn="just" defTabSz="457200">
              <a:buSzPct val="100000"/>
              <a:buChar char="•"/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Nosso protótipo é baseado em uma trava para portas e portões automatizada, essa trava é liberada pela facial de pessoas cadastradas anteriormente ou por cartões via aproximação. Não necessitando de outras fechaduras e trancas na porta.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/>
              <a:t>Introdução</a:t>
            </a:r>
            <a:r>
              <a:rPr lang="pt-BR" dirty="0"/>
              <a:t> </a:t>
            </a:r>
            <a:r>
              <a:rPr dirty="0"/>
              <a:t> </a:t>
            </a:r>
          </a:p>
        </p:txBody>
      </p:sp>
      <p:sp>
        <p:nvSpPr>
          <p:cNvPr id="111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2" name="Google Shape;198;p28"/>
          <p:cNvSpPr txBox="1"/>
          <p:nvPr/>
        </p:nvSpPr>
        <p:spPr>
          <a:xfrm>
            <a:off x="1965133" y="1902695"/>
            <a:ext cx="8261733" cy="310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 defTabSz="457200">
              <a:spcBef>
                <a:spcPts val="1200"/>
              </a:spcBef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Nossa ideia foi pensada para resolver um problema principalmente de hospitais, onde médico e enfermeiras depois de esterilizarem a mão, não podem ter contato com nada que também não esteja estéril. Por isso ao se aproximar da porta o reconhecimento facial identifica a pessoa e a porta é liberada, não necessitando de fechaduras manuais nem chaves. 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 err="1"/>
              <a:t>Componentes</a:t>
            </a:r>
            <a:r>
              <a:rPr lang="pt-BR" dirty="0"/>
              <a:t> do Projeto</a:t>
            </a:r>
            <a:r>
              <a:rPr dirty="0"/>
              <a:t> </a:t>
            </a:r>
          </a:p>
        </p:txBody>
      </p:sp>
      <p:sp>
        <p:nvSpPr>
          <p:cNvPr id="115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6" name="Google Shape;198;p28"/>
          <p:cNvSpPr txBox="1"/>
          <p:nvPr/>
        </p:nvSpPr>
        <p:spPr>
          <a:xfrm>
            <a:off x="2404938" y="2183358"/>
            <a:ext cx="6043738" cy="2339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defTabSz="457200">
              <a:spcBef>
                <a:spcPts val="1200"/>
              </a:spcBef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 err="1"/>
              <a:t>ProtoBoard</a:t>
            </a:r>
            <a:r>
              <a:rPr lang="pt-BR" sz="1600" dirty="0"/>
              <a:t>  </a:t>
            </a:r>
            <a:r>
              <a:rPr lang="pt-BR" sz="1600" dirty="0" err="1"/>
              <a:t>BreadBoard</a:t>
            </a:r>
            <a:r>
              <a:rPr lang="pt-BR" sz="16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/>
              <a:t>Tranca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/>
              <a:t>Arduino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 err="1"/>
              <a:t>Transitor</a:t>
            </a:r>
            <a:endParaRPr lang="pt-BR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/>
              <a:t>Cabo jumper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600" dirty="0"/>
              <a:t>Relé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C7AD752-56A7-C275-4E51-93D91471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1270660"/>
            <a:ext cx="2064299" cy="17303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C08FE49-3F0F-7EB8-7B93-CA89BAB3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151" y="1281220"/>
            <a:ext cx="1841750" cy="18042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C77BA3C-27A9-F737-2B4B-C8AABCD3B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88" y="3252459"/>
            <a:ext cx="2516467" cy="21005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F5E0263-D6B7-C0AC-7D6C-AC0BBD63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151" y="3085493"/>
            <a:ext cx="2348332" cy="21720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D81A0BD8-B4CF-EB75-7AAD-0CC1A38B5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434" y="5047243"/>
            <a:ext cx="1640592" cy="13749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A0E4F9A-8F18-BBD1-0102-86FCC298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96;p28">
            <a:extLst>
              <a:ext uri="{FF2B5EF4-FFF2-40B4-BE49-F238E27FC236}">
                <a16:creationId xmlns:a16="http://schemas.microsoft.com/office/drawing/2014/main" xmlns="" id="{BCAA6964-81D7-B4F9-AE5D-50211F4F2C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lang="pt-BR" dirty="0"/>
              <a:t>Modelo Pré Protótipo</a:t>
            </a:r>
            <a:endParaRPr dirty="0"/>
          </a:p>
        </p:txBody>
      </p:sp>
      <p:sp>
        <p:nvSpPr>
          <p:cNvPr id="115" name="Google Shape;197;p28">
            <a:extLst>
              <a:ext uri="{FF2B5EF4-FFF2-40B4-BE49-F238E27FC236}">
                <a16:creationId xmlns:a16="http://schemas.microsoft.com/office/drawing/2014/main" xmlns="" id="{CD6A7608-E53A-954A-322C-DE17DD6B3D6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16" name="Google Shape;198;p28">
            <a:extLst>
              <a:ext uri="{FF2B5EF4-FFF2-40B4-BE49-F238E27FC236}">
                <a16:creationId xmlns:a16="http://schemas.microsoft.com/office/drawing/2014/main" xmlns="" id="{A26839A9-C6DB-B230-C582-3315247CD551}"/>
              </a:ext>
            </a:extLst>
          </p:cNvPr>
          <p:cNvSpPr txBox="1"/>
          <p:nvPr/>
        </p:nvSpPr>
        <p:spPr>
          <a:xfrm>
            <a:off x="2404937" y="2183358"/>
            <a:ext cx="6874307" cy="52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defTabSz="457200">
              <a:spcBef>
                <a:spcPts val="1200"/>
              </a:spcBef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89B800A-E69F-6991-3532-A1420EEB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71" y="1465943"/>
            <a:ext cx="6369429" cy="45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208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Funcionalidades</a:t>
            </a:r>
          </a:p>
        </p:txBody>
      </p:sp>
      <p:sp>
        <p:nvSpPr>
          <p:cNvPr id="123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24" name="As funcionalidades são os recursos e ferramentas desenvolvidos para atender aos requisitos específicos do projeto. Elas incluem as capacidades e ações que o sistema ou aplicativo é capaz de realizar."/>
          <p:cNvSpPr txBox="1"/>
          <p:nvPr/>
        </p:nvSpPr>
        <p:spPr>
          <a:xfrm>
            <a:off x="1705220" y="1313415"/>
            <a:ext cx="8505579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/>
              <a:t>Conexão entre sensor, protoboard e motor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/>
              <a:t>Abertura controlada via Arduino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/>
              <a:t>Conexão tranca/facial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/>
              <a:t>usamos o transistor 4K7 pra tensão não ultrapassar a do </a:t>
            </a:r>
            <a:r>
              <a:rPr lang="pt-BR" sz="2000" dirty="0" err="1"/>
              <a:t>arduino</a:t>
            </a:r>
            <a:r>
              <a:rPr lang="pt-BR" sz="2000" dirty="0"/>
              <a:t> e um resistor BBC557 pra manter tudo certo e não ter flutuação no funcionamento  </a:t>
            </a:r>
          </a:p>
        </p:txBody>
      </p:sp>
      <p:sp>
        <p:nvSpPr>
          <p:cNvPr id="125" name="Retângulo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84514DF-74DA-8730-99A8-F84084195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80" y="3286125"/>
            <a:ext cx="2217453" cy="29566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4518029-10DA-4781-91BD-FDD94FA3F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3286125"/>
            <a:ext cx="2217454" cy="29566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EA30F15-AF3A-DB7A-C5C5-467D6F13F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12" y="3286124"/>
            <a:ext cx="2217454" cy="29566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rPr dirty="0" err="1"/>
              <a:t>Problemas</a:t>
            </a:r>
            <a:r>
              <a:rPr dirty="0"/>
              <a:t> e </a:t>
            </a:r>
            <a:r>
              <a:rPr dirty="0" err="1"/>
              <a:t>Desafios</a:t>
            </a:r>
            <a:r>
              <a:rPr dirty="0"/>
              <a:t> </a:t>
            </a:r>
            <a:r>
              <a:rPr dirty="0" err="1"/>
              <a:t>encontr</a:t>
            </a:r>
            <a:r>
              <a:rPr lang="pt-BR" dirty="0"/>
              <a:t>ados</a:t>
            </a:r>
            <a:endParaRPr dirty="0"/>
          </a:p>
        </p:txBody>
      </p:sp>
      <p:sp>
        <p:nvSpPr>
          <p:cNvPr id="132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435543" y="6564337"/>
            <a:ext cx="219964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33" name="Retângulo"/>
          <p:cNvSpPr/>
          <p:nvPr/>
        </p:nvSpPr>
        <p:spPr>
          <a:xfrm>
            <a:off x="10240659" y="3552350"/>
            <a:ext cx="1867814" cy="1781197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4" name="Durante o desenvolvimento, diversos obstáculos podem surgir, desde problemas técnicos até dificuldades relacionadas à integração, segurança e otimização. Esses problemas e desafios representam os momentos em que o projeto exige mais inovação e capacidade"/>
          <p:cNvSpPr txBox="1"/>
          <p:nvPr/>
        </p:nvSpPr>
        <p:spPr>
          <a:xfrm>
            <a:off x="1919768" y="1863805"/>
            <a:ext cx="8769429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Porta não localizada no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Conexão do protoboard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Bateria com voltagem diferente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Facial não reconhecendo o rosto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Conexão da facial com o resto do sistema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96;p28"/>
          <p:cNvSpPr txBox="1">
            <a:spLocks noGrp="1"/>
          </p:cNvSpPr>
          <p:nvPr>
            <p:ph type="title"/>
          </p:nvPr>
        </p:nvSpPr>
        <p:spPr>
          <a:xfrm>
            <a:off x="1991543" y="545195"/>
            <a:ext cx="8219256" cy="65155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Conhecimento e Experiencia adquirida</a:t>
            </a:r>
          </a:p>
        </p:txBody>
      </p:sp>
      <p:sp>
        <p:nvSpPr>
          <p:cNvPr id="142" name="Google Shape;197;p28"/>
          <p:cNvSpPr txBox="1">
            <a:spLocks noGrp="1"/>
          </p:cNvSpPr>
          <p:nvPr>
            <p:ph type="sldNum" sz="quarter" idx="2"/>
          </p:nvPr>
        </p:nvSpPr>
        <p:spPr>
          <a:xfrm>
            <a:off x="10319680" y="6564337"/>
            <a:ext cx="335827" cy="333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43" name="Este item destaca o aprendizado e as habilidades desenvolvidas ao longo do projeto. Pode incluir conhecimento técnico, como o domínio de novas linguagens ou ferramentas, e habilidades interpessoais, como a resolução colaborativa de problemas. Esse aprend"/>
          <p:cNvSpPr txBox="1"/>
          <p:nvPr/>
        </p:nvSpPr>
        <p:spPr>
          <a:xfrm>
            <a:off x="1737114" y="1871980"/>
            <a:ext cx="9836501" cy="2000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 defTabSz="457200">
              <a:defRPr sz="2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Conhecimento do Arduino/materiais usados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Pesquisas relacionadas a automação simples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Entendimento de processos relacionados a robótica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314</Words>
  <Application>Microsoft Office PowerPoint</Application>
  <PresentationFormat>Widescreen</PresentationFormat>
  <Paragraphs>50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Times Roman</vt:lpstr>
      <vt:lpstr>Tema do Office</vt:lpstr>
      <vt:lpstr>Apresentação do PowerPoint</vt:lpstr>
      <vt:lpstr>Comunidade dos Estudantes Dedicados</vt:lpstr>
      <vt:lpstr>Objetivo</vt:lpstr>
      <vt:lpstr>Introdução  </vt:lpstr>
      <vt:lpstr>Componentes do Projeto </vt:lpstr>
      <vt:lpstr>Modelo Pré Protótipo</vt:lpstr>
      <vt:lpstr>Funcionalidades</vt:lpstr>
      <vt:lpstr>Problemas e Desafios encontrados</vt:lpstr>
      <vt:lpstr>Conhecimento e Experiencia adquirida</vt:lpstr>
      <vt:lpstr>Resultados Obtidos </vt:lpstr>
      <vt:lpstr>Conclusão </vt:lpstr>
      <vt:lpstr>Referências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caio alexandre</dc:creator>
  <cp:lastModifiedBy>user</cp:lastModifiedBy>
  <cp:revision>6</cp:revision>
  <dcterms:modified xsi:type="dcterms:W3CDTF">2025-06-09T01:18:51Z</dcterms:modified>
</cp:coreProperties>
</file>